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notesSlides/notesSlide1.xml" ContentType="application/vnd.openxmlformats-officedocument.presentationml.notesSlide+xml"/>
  <Override PartName="/ppt/media/image4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5.jpeg" ContentType="image/jpeg"/>
  <Override PartName="/ppt/media/image6.jpeg" ContentType="image/jpeg"/>
  <Override PartName="/ppt/media/image7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Poll Question:</a:t>
            </a:r>
          </a:p>
          <a:p>
            <a:pPr/>
          </a:p>
          <a:p>
            <a:pPr/>
            <a:r>
              <a:t>1.  How many of you are already using AWS?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Regions are completely isolated from each other.</a:t>
            </a:r>
          </a:p>
          <a:p>
            <a:pPr/>
            <a:r>
              <a:t>AZ’s are isolated from each other, but connected through low latency links.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CloudTrail -  ($0.00002 per event)</a:t>
            </a:r>
          </a:p>
          <a:p>
            <a:pPr/>
            <a:r>
              <a:t>Config - ($0.003 per Configuration Item recorded)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VPC console to create these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image2.png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5941" cy="8229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title"/>
          </p:nvPr>
        </p:nvSpPr>
        <p:spPr>
          <a:xfrm>
            <a:off x="1590263" y="4177653"/>
            <a:ext cx="7310782" cy="386265"/>
          </a:xfrm>
          <a:prstGeom prst="rect">
            <a:avLst/>
          </a:prstGeom>
        </p:spPr>
        <p:txBody>
          <a:bodyPr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image2.tif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0611" cy="6153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pic>
        <p:nvPicPr>
          <p:cNvPr id="35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31790" y="1002507"/>
            <a:ext cx="8491538" cy="3277216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 marL="717640" indent="-306160">
              <a:defRPr sz="2500"/>
            </a:lvl2pPr>
            <a:lvl3pPr marL="1108710" indent="-285750">
              <a:defRPr sz="2500"/>
            </a:lvl3pPr>
            <a:lvl4pPr marL="1555908" indent="-321468">
              <a:defRPr sz="2500"/>
            </a:lvl4pPr>
            <a:lvl5pPr marL="1967388" indent="-321468">
              <a:defRPr sz="2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im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308609" marR="0" indent="-30860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699516" marR="0" indent="-288036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097279" marR="0" indent="-27431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54480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196596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377439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278892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20040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611879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10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rettg98/aws-bootcamp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ctrTitle" idx="4294967295"/>
          </p:nvPr>
        </p:nvSpPr>
        <p:spPr>
          <a:xfrm>
            <a:off x="2244037" y="3080201"/>
            <a:ext cx="6579704" cy="1789288"/>
          </a:xfrm>
          <a:prstGeom prst="rect">
            <a:avLst/>
          </a:prstGeom>
        </p:spPr>
        <p:txBody>
          <a:bodyPr/>
          <a:lstStyle/>
          <a:p>
            <a:pPr algn="r" defTabSz="288036">
              <a:defRPr b="1" sz="5600">
                <a:solidFill>
                  <a:srgbClr val="FFFFFF"/>
                </a:solidFill>
              </a:defRPr>
            </a:pPr>
            <a:r>
              <a:t>AWS Bootcamp</a:t>
            </a:r>
            <a:br/>
            <a:r>
              <a:t> Chicago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Luigi Plumbing</a:t>
            </a:r>
          </a:p>
        </p:txBody>
      </p:sp>
      <p:pic>
        <p:nvPicPr>
          <p:cNvPr id="127" name="web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780" y="1194279"/>
            <a:ext cx="6626082" cy="3488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Secure Your AWS Account</a:t>
            </a:r>
          </a:p>
        </p:txBody>
      </p:sp>
      <p:sp>
        <p:nvSpPr>
          <p:cNvPr id="130" name="Shape 130"/>
          <p:cNvSpPr/>
          <p:nvPr/>
        </p:nvSpPr>
        <p:spPr>
          <a:xfrm>
            <a:off x="121483" y="1001484"/>
            <a:ext cx="8924443" cy="2661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Secure your AWS account using Identity and Access Management (IAM)</a:t>
            </a:r>
          </a:p>
          <a:p>
            <a:pPr lvl="1" marL="7429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EC2 Roles</a:t>
            </a:r>
          </a:p>
          <a:p>
            <a:pPr lvl="1" marL="7429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Review best practices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Enable CloudTrail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Enable AWS Config Create EC2 Key Pairs (1x Bastion, 1x Web Server)</a:t>
            </a:r>
          </a:p>
        </p:txBody>
      </p:sp>
      <p:sp>
        <p:nvSpPr>
          <p:cNvPr id="131" name="Shape 131"/>
          <p:cNvSpPr/>
          <p:nvPr/>
        </p:nvSpPr>
        <p:spPr>
          <a:xfrm>
            <a:off x="380908" y="3951664"/>
            <a:ext cx="838218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https://d0.awsstatic.com/whitepapers/compliance/AWS_Auditing_Security_Checklist.pdf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Creating a Virtual Network</a:t>
            </a:r>
          </a:p>
        </p:txBody>
      </p:sp>
      <p:pic>
        <p:nvPicPr>
          <p:cNvPr id="136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83" y="827314"/>
            <a:ext cx="4646024" cy="407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767507" y="914398"/>
            <a:ext cx="4077894" cy="324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Virtual Private Cloud (VPC)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network - /16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2x public subnets (public IP)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4x private subnets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2x webservers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2x databases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an Internet Gateway (IGW)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route tables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1x public + associate with IGW</a:t>
            </a:r>
          </a:p>
          <a:p>
            <a:pPr lvl="1" marL="7429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1x private + associate with NG</a:t>
            </a:r>
          </a:p>
        </p:txBody>
      </p:sp>
      <p:sp>
        <p:nvSpPr>
          <p:cNvPr id="138" name="Shape 138"/>
          <p:cNvSpPr/>
          <p:nvPr/>
        </p:nvSpPr>
        <p:spPr>
          <a:xfrm>
            <a:off x="4767507" y="3869249"/>
            <a:ext cx="2271497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Deploy NAT Gateway</a:t>
            </a:r>
          </a:p>
        </p:txBody>
      </p:sp>
      <p:sp>
        <p:nvSpPr>
          <p:cNvPr id="139" name="Shape 139"/>
          <p:cNvSpPr/>
          <p:nvPr/>
        </p:nvSpPr>
        <p:spPr>
          <a:xfrm>
            <a:off x="4767507" y="4386631"/>
            <a:ext cx="2403171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Use /24 for all subnets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Networking Guru I am not!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595085" y="2159301"/>
          <a:ext cx="7600786" cy="22320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247818"/>
                <a:gridCol w="2662743"/>
                <a:gridCol w="2677523"/>
              </a:tblGrid>
              <a:tr h="335296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Subnet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Availability Zone 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Availability Zone 2</a:t>
                      </a:r>
                    </a:p>
                  </a:txBody>
                  <a:tcPr marL="0" marR="0" marT="0" marB="0" anchor="t" anchorCtr="0" horzOverflow="overflow"/>
                </a:tc>
              </a:tr>
              <a:tr h="638659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Public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public-xxx-1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public-xxx-2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Web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web-xxx-1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web-xxx-2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DB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db-xxx-1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CIDR - 10.100.XX.0/24
Name - db-xxx-2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145" name="Table 145"/>
          <p:cNvGraphicFramePr/>
          <p:nvPr/>
        </p:nvGraphicFramePr>
        <p:xfrm>
          <a:off x="581725" y="1169106"/>
          <a:ext cx="4378114" cy="767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182706"/>
                <a:gridCol w="2182706"/>
              </a:tblGrid>
              <a:tr h="388918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VPC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</a:rPr>
                        <a:t>CIDR Range</a:t>
                      </a:r>
                    </a:p>
                  </a:txBody>
                  <a:tcPr marL="0" marR="0" marT="0" marB="0" anchor="t" anchorCtr="0" horzOverflow="overflow"/>
                </a:tc>
              </a:tr>
              <a:tr h="388918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bootcamp-vpc-xxx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/>
                        <a:t>10.XXX.0.0/16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46" name="Shape 146"/>
          <p:cNvSpPr/>
          <p:nvPr/>
        </p:nvSpPr>
        <p:spPr>
          <a:xfrm>
            <a:off x="5386542" y="1359904"/>
            <a:ext cx="3251806" cy="396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Create all subnets in a single 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Securing a Virtual Network</a:t>
            </a:r>
          </a:p>
        </p:txBody>
      </p:sp>
      <p:sp>
        <p:nvSpPr>
          <p:cNvPr id="151" name="Shape 151"/>
          <p:cNvSpPr/>
          <p:nvPr/>
        </p:nvSpPr>
        <p:spPr>
          <a:xfrm>
            <a:off x="3591849" y="1110945"/>
            <a:ext cx="4043986" cy="159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Virtual Private Cloud (VPC)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Security Groups</a:t>
            </a:r>
          </a:p>
          <a:p>
            <a:pPr lvl="1" marL="742950" indent="-285750">
              <a:buSzPct val="100000"/>
              <a:buFont typeface="Arial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Bastion Hosts</a:t>
            </a:r>
          </a:p>
          <a:p>
            <a:pPr lvl="1" marL="742950" indent="-285750">
              <a:buSzPct val="100000"/>
              <a:buFont typeface="Arial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Elastic Load Balancer</a:t>
            </a:r>
          </a:p>
          <a:p>
            <a:pPr lvl="1" marL="742950" indent="-285750">
              <a:buSzPct val="100000"/>
              <a:buFont typeface="Arial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 Servers</a:t>
            </a:r>
          </a:p>
          <a:p>
            <a:pPr lvl="1" marL="742950" indent="-285750">
              <a:buSzPct val="100000"/>
              <a:buFont typeface="Arial"/>
              <a:buChar char="•"/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Database Servers</a:t>
            </a:r>
          </a:p>
        </p:txBody>
      </p:sp>
      <p:pic>
        <p:nvPicPr>
          <p:cNvPr id="152" name="security-group-layo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59" y="930878"/>
            <a:ext cx="3434517" cy="38329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3582977" y="3469351"/>
            <a:ext cx="4863290" cy="1488441"/>
            <a:chOff x="0" y="0"/>
            <a:chExt cx="4863288" cy="1488439"/>
          </a:xfrm>
        </p:grpSpPr>
        <p:sp>
          <p:nvSpPr>
            <p:cNvPr id="153" name="Shape 153"/>
            <p:cNvSpPr/>
            <p:nvPr/>
          </p:nvSpPr>
          <p:spPr>
            <a:xfrm>
              <a:off x="784030" y="282555"/>
              <a:ext cx="4079259" cy="9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What’s the difference between a Security Group and a Network Access Control List (NACL)</a:t>
              </a:r>
            </a:p>
          </p:txBody>
        </p:sp>
        <p:sp>
          <p:nvSpPr>
            <p:cNvPr id="154" name="Shape 154"/>
            <p:cNvSpPr/>
            <p:nvPr/>
          </p:nvSpPr>
          <p:spPr>
            <a:xfrm>
              <a:off x="0" y="0"/>
              <a:ext cx="811657" cy="1488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90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156" name="Shape 156"/>
          <p:cNvSpPr/>
          <p:nvPr/>
        </p:nvSpPr>
        <p:spPr>
          <a:xfrm>
            <a:off x="5707176" y="2750853"/>
            <a:ext cx="3092300" cy="675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Make sure that you select your </a:t>
            </a:r>
          </a:p>
          <a:p>
            <a:pPr/>
            <a:r>
              <a:t>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Storage Built for the Internet</a:t>
            </a:r>
          </a:p>
        </p:txBody>
      </p:sp>
      <p:pic>
        <p:nvPicPr>
          <p:cNvPr id="161" name="image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20" y="912516"/>
            <a:ext cx="16129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3030734" y="912516"/>
            <a:ext cx="5693126" cy="1924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Simple Storage Service (S3)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an S3 bucket in Oregon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Copy files from GitHub (web-server) into bucket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Let’s update our EC2 role</a:t>
            </a:r>
          </a:p>
        </p:txBody>
      </p:sp>
      <p:sp>
        <p:nvSpPr>
          <p:cNvPr id="163" name="Shape 163"/>
          <p:cNvSpPr/>
          <p:nvPr/>
        </p:nvSpPr>
        <p:spPr>
          <a:xfrm>
            <a:off x="437461" y="2883989"/>
            <a:ext cx="5159830" cy="155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Other Features to Consider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Lifecycle Management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Events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Static Website / Content Delivery</a:t>
            </a:r>
          </a:p>
        </p:txBody>
      </p:sp>
      <p:sp>
        <p:nvSpPr>
          <p:cNvPr id="164" name="Shape 164"/>
          <p:cNvSpPr/>
          <p:nvPr/>
        </p:nvSpPr>
        <p:spPr>
          <a:xfrm>
            <a:off x="375705" y="4487162"/>
            <a:ext cx="719877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3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Leveraging Multiple Availability Zones</a:t>
            </a:r>
          </a:p>
        </p:txBody>
      </p:sp>
      <p:pic>
        <p:nvPicPr>
          <p:cNvPr id="167" name="image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997" y="847699"/>
            <a:ext cx="1638301" cy="1911351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3030734" y="820057"/>
            <a:ext cx="5693126" cy="2292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Elastic Load Balancer (ELB)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Load Balancer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Associate it with the two public subnets (ignore the warning)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Adjust the health checks (TCP and shorter)</a:t>
            </a:r>
          </a:p>
        </p:txBody>
      </p:sp>
      <p:sp>
        <p:nvSpPr>
          <p:cNvPr id="169" name="Shape 169"/>
          <p:cNvSpPr/>
          <p:nvPr/>
        </p:nvSpPr>
        <p:spPr>
          <a:xfrm>
            <a:off x="563676" y="2907137"/>
            <a:ext cx="2325797" cy="675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Double check your VPC</a:t>
            </a:r>
          </a:p>
          <a:p>
            <a:pPr/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- Bastion</a:t>
            </a:r>
          </a:p>
        </p:txBody>
      </p:sp>
      <p:sp>
        <p:nvSpPr>
          <p:cNvPr id="172" name="Shape 172"/>
          <p:cNvSpPr/>
          <p:nvPr/>
        </p:nvSpPr>
        <p:spPr>
          <a:xfrm>
            <a:off x="1908516" y="1060532"/>
            <a:ext cx="5693126" cy="361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Launch Configuration &amp; Autoscaling group for the Bastion Host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 AWS Linux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Update user-data (yum update </a:t>
            </a:r>
            <a:r>
              <a:t>–</a:t>
            </a:r>
            <a:r>
              <a:t>y)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Set group size to 1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Add tags (Name)</a:t>
            </a:r>
          </a:p>
        </p:txBody>
      </p:sp>
      <p:pic>
        <p:nvPicPr>
          <p:cNvPr id="173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67" y="926035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5994493" y="1838728"/>
            <a:ext cx="2700844" cy="12344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141B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Make sure that you include</a:t>
            </a:r>
          </a:p>
          <a:p>
            <a:pPr/>
            <a:r>
              <a:t>#!/bin/bash as the first</a:t>
            </a:r>
          </a:p>
          <a:p>
            <a:pPr/>
            <a:r>
              <a:t>line in your user-data </a:t>
            </a:r>
          </a:p>
          <a:p>
            <a:pPr/>
            <a:r>
              <a:t>script</a:t>
            </a:r>
          </a:p>
        </p:txBody>
      </p:sp>
      <p:sp>
        <p:nvSpPr>
          <p:cNvPr id="175" name="Shape 175"/>
          <p:cNvSpPr/>
          <p:nvPr/>
        </p:nvSpPr>
        <p:spPr>
          <a:xfrm>
            <a:off x="6308364" y="3415029"/>
            <a:ext cx="2325798" cy="675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Double check your VPC</a:t>
            </a:r>
          </a:p>
          <a:p>
            <a:pPr/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  <p:bldP build="whole" bldLvl="1" animBg="1" rev="0" advAuto="0" spid="175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Bootstrapping</a:t>
            </a:r>
          </a:p>
        </p:txBody>
      </p:sp>
      <p:sp>
        <p:nvSpPr>
          <p:cNvPr id="178" name="Shape 178"/>
          <p:cNvSpPr/>
          <p:nvPr/>
        </p:nvSpPr>
        <p:spPr>
          <a:xfrm>
            <a:off x="3030734" y="820057"/>
            <a:ext cx="5693126" cy="2409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Using Amazon Machine Images (AMI)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‘gold image’ for our web servers.  Later, we’ll associate it with a launch configuration and autoscaling group.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new t2.micro AWS Linux EC2 instance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Associate it one of your public subnets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Update the user-data script (from GitHub)</a:t>
            </a:r>
          </a:p>
        </p:txBody>
      </p:sp>
      <p:pic>
        <p:nvPicPr>
          <p:cNvPr id="179" name="image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292" y="990597"/>
            <a:ext cx="1733121" cy="17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3030734" y="3397927"/>
            <a:ext cx="787198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Test!</a:t>
            </a:r>
          </a:p>
        </p:txBody>
      </p:sp>
      <p:sp>
        <p:nvSpPr>
          <p:cNvPr id="181" name="Shape 181"/>
          <p:cNvSpPr/>
          <p:nvPr/>
        </p:nvSpPr>
        <p:spPr>
          <a:xfrm>
            <a:off x="3030735" y="3859593"/>
            <a:ext cx="2606625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Good?  Create an image</a:t>
            </a:r>
          </a:p>
        </p:txBody>
      </p:sp>
      <p:sp>
        <p:nvSpPr>
          <p:cNvPr id="182" name="Shape 182"/>
          <p:cNvSpPr/>
          <p:nvPr/>
        </p:nvSpPr>
        <p:spPr>
          <a:xfrm>
            <a:off x="613239" y="4468860"/>
            <a:ext cx="6944839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</a:t>
            </a:r>
            <a:r>
              <a:t>–</a:t>
            </a:r>
            <a:r>
              <a:t> Web Server</a:t>
            </a:r>
          </a:p>
        </p:txBody>
      </p:sp>
      <p:sp>
        <p:nvSpPr>
          <p:cNvPr id="185" name="Shape 185"/>
          <p:cNvSpPr/>
          <p:nvPr/>
        </p:nvSpPr>
        <p:spPr>
          <a:xfrm>
            <a:off x="1737142" y="903630"/>
            <a:ext cx="5693126" cy="333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Launch Configuration &amp; Autoscaling group for the WebHost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Use your Amazon Machine Image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Set group size to 2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Add tags (Name)</a:t>
            </a:r>
          </a:p>
        </p:txBody>
      </p:sp>
      <p:pic>
        <p:nvPicPr>
          <p:cNvPr id="186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9" y="916751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1734840" y="4431188"/>
            <a:ext cx="787198" cy="45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Test!</a:t>
            </a:r>
          </a:p>
        </p:txBody>
      </p:sp>
      <p:sp>
        <p:nvSpPr>
          <p:cNvPr id="188" name="Shape 188"/>
          <p:cNvSpPr/>
          <p:nvPr/>
        </p:nvSpPr>
        <p:spPr>
          <a:xfrm>
            <a:off x="5800694" y="3254712"/>
            <a:ext cx="2325798" cy="675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Double check your VPC</a:t>
            </a:r>
          </a:p>
          <a:p>
            <a:pPr/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pic>
        <p:nvPicPr>
          <p:cNvPr id="85" name="image5.jpg"/>
          <p:cNvPicPr>
            <a:picLocks noChangeAspect="1"/>
          </p:cNvPicPr>
          <p:nvPr/>
        </p:nvPicPr>
        <p:blipFill>
          <a:blip r:embed="rId2">
            <a:extLst/>
          </a:blip>
          <a:srcRect l="0" t="0" r="2" b="2"/>
          <a:stretch>
            <a:fillRect/>
          </a:stretch>
        </p:blipFill>
        <p:spPr>
          <a:xfrm>
            <a:off x="4769615" y="1808892"/>
            <a:ext cx="2251472" cy="225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4837" y="0"/>
                  <a:pt x="0" y="4837"/>
                  <a:pt x="0" y="10802"/>
                </a:cubicBezTo>
                <a:cubicBezTo>
                  <a:pt x="0" y="16767"/>
                  <a:pt x="4837" y="21600"/>
                  <a:pt x="10802" y="21600"/>
                </a:cubicBezTo>
                <a:cubicBezTo>
                  <a:pt x="16767" y="21600"/>
                  <a:pt x="21600" y="16767"/>
                  <a:pt x="21600" y="10802"/>
                </a:cubicBezTo>
                <a:cubicBezTo>
                  <a:pt x="21600" y="4837"/>
                  <a:pt x="16767" y="0"/>
                  <a:pt x="10802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sx="100000" sy="100000" kx="0" ky="0" algn="b" rotWithShape="0" blurRad="381000" dist="292100" dir="5400000">
              <a:srgbClr val="000000">
                <a:alpha val="22000"/>
              </a:srgbClr>
            </a:outerShdw>
          </a:effectLst>
        </p:spPr>
      </p:pic>
      <p:pic>
        <p:nvPicPr>
          <p:cNvPr id="86" name="image7.jpeg"/>
          <p:cNvPicPr>
            <a:picLocks noChangeAspect="1"/>
          </p:cNvPicPr>
          <p:nvPr/>
        </p:nvPicPr>
        <p:blipFill>
          <a:blip r:embed="rId3">
            <a:extLst/>
          </a:blip>
          <a:srcRect l="0" t="0" r="7" b="7"/>
          <a:stretch>
            <a:fillRect/>
          </a:stretch>
        </p:blipFill>
        <p:spPr>
          <a:xfrm>
            <a:off x="2055354" y="1810706"/>
            <a:ext cx="2258617" cy="2258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4837" y="0"/>
                  <a:pt x="0" y="4837"/>
                  <a:pt x="0" y="10802"/>
                </a:cubicBezTo>
                <a:cubicBezTo>
                  <a:pt x="0" y="16767"/>
                  <a:pt x="4837" y="21600"/>
                  <a:pt x="10802" y="21600"/>
                </a:cubicBezTo>
                <a:cubicBezTo>
                  <a:pt x="16767" y="21600"/>
                  <a:pt x="21600" y="16767"/>
                  <a:pt x="21600" y="10802"/>
                </a:cubicBezTo>
                <a:cubicBezTo>
                  <a:pt x="21600" y="4837"/>
                  <a:pt x="16767" y="0"/>
                  <a:pt x="10802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sx="100000" sy="100000" kx="0" ky="0" algn="b" rotWithShape="0" blurRad="381000" dist="292100" dir="5400000">
              <a:srgbClr val="000000">
                <a:alpha val="22000"/>
              </a:srgbClr>
            </a:outerShdw>
          </a:effectLst>
        </p:spPr>
      </p:pic>
      <p:sp>
        <p:nvSpPr>
          <p:cNvPr id="87" name="Shape 87"/>
          <p:cNvSpPr/>
          <p:nvPr/>
        </p:nvSpPr>
        <p:spPr>
          <a:xfrm>
            <a:off x="4670362" y="1042427"/>
            <a:ext cx="2450034" cy="6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Richard Finlay,</a:t>
            </a:r>
          </a:p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Business Development</a:t>
            </a:r>
          </a:p>
        </p:txBody>
      </p:sp>
      <p:sp>
        <p:nvSpPr>
          <p:cNvPr id="88" name="Shape 88"/>
          <p:cNvSpPr/>
          <p:nvPr/>
        </p:nvSpPr>
        <p:spPr>
          <a:xfrm>
            <a:off x="2144784" y="1042427"/>
            <a:ext cx="2079931" cy="64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Brett Gillett,</a:t>
            </a:r>
          </a:p>
          <a:p>
            <a: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AWS Practice Lead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Databases on the AWS Platform</a:t>
            </a:r>
          </a:p>
        </p:txBody>
      </p:sp>
      <p:pic>
        <p:nvPicPr>
          <p:cNvPr id="191" name="image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577" y="1066799"/>
            <a:ext cx="1205594" cy="1320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1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77" y="2387209"/>
            <a:ext cx="1209146" cy="13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2791249" y="1066799"/>
            <a:ext cx="5693125" cy="129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Platform-as-a-Service (RDS)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an option group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parameter group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subnet group (select the correct subnets!)</a:t>
            </a:r>
          </a:p>
        </p:txBody>
      </p:sp>
      <p:sp>
        <p:nvSpPr>
          <p:cNvPr id="194" name="Shape 194"/>
          <p:cNvSpPr/>
          <p:nvPr/>
        </p:nvSpPr>
        <p:spPr>
          <a:xfrm>
            <a:off x="209552" y="3762245"/>
            <a:ext cx="1819555" cy="37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SQL or NoSQL?</a:t>
            </a:r>
          </a:p>
        </p:txBody>
      </p:sp>
      <p:sp>
        <p:nvSpPr>
          <p:cNvPr id="195" name="Shape 195"/>
          <p:cNvSpPr/>
          <p:nvPr/>
        </p:nvSpPr>
        <p:spPr>
          <a:xfrm>
            <a:off x="2791249" y="3249845"/>
            <a:ext cx="5822493" cy="450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Plan Ahead </a:t>
            </a:r>
            <a:r>
              <a:t>–</a:t>
            </a:r>
            <a:r>
              <a:t> there are a ton of options!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We Made It!</a:t>
            </a:r>
          </a:p>
        </p:txBody>
      </p:sp>
      <p:pic>
        <p:nvPicPr>
          <p:cNvPr id="198" name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486" y="908505"/>
            <a:ext cx="1814902" cy="4020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bootcamp-v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245" y="855303"/>
            <a:ext cx="4805248" cy="421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Content Delivery</a:t>
            </a:r>
          </a:p>
        </p:txBody>
      </p:sp>
      <p:sp>
        <p:nvSpPr>
          <p:cNvPr id="202" name="Shape 202"/>
          <p:cNvSpPr/>
          <p:nvPr/>
        </p:nvSpPr>
        <p:spPr>
          <a:xfrm>
            <a:off x="2791249" y="1066799"/>
            <a:ext cx="5693125" cy="380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CloudFront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Deliver content from over 50 edge locations around the globe to improve customer experience.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a CloudFront Web Distribution and point it at your S3 bucket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Modify the index.php file to point to the new CloudFront URL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Update S3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Create new Launch Configuration (bootstrap?)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Update Auto scaling group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03" name="image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472" y="1066799"/>
            <a:ext cx="1333501" cy="1555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xfrm>
            <a:off x="192474" y="128387"/>
            <a:ext cx="8759052" cy="513523"/>
          </a:xfrm>
          <a:prstGeom prst="rect">
            <a:avLst/>
          </a:prstGeom>
        </p:spPr>
        <p:txBody>
          <a:bodyPr/>
          <a:lstStyle/>
          <a:p>
            <a:pPr/>
            <a:r>
              <a:t>House Keeping</a:t>
            </a:r>
          </a:p>
        </p:txBody>
      </p:sp>
      <p:sp>
        <p:nvSpPr>
          <p:cNvPr id="91" name="Shape 91"/>
          <p:cNvSpPr/>
          <p:nvPr/>
        </p:nvSpPr>
        <p:spPr>
          <a:xfrm>
            <a:off x="567070" y="3842734"/>
            <a:ext cx="8047178" cy="513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Login: first name Password: bootcamp!S0ftchoice</a:t>
            </a:r>
          </a:p>
        </p:txBody>
      </p:sp>
      <p:sp>
        <p:nvSpPr>
          <p:cNvPr id="92" name="Shape 92"/>
          <p:cNvSpPr/>
          <p:nvPr/>
        </p:nvSpPr>
        <p:spPr>
          <a:xfrm>
            <a:off x="178222" y="900430"/>
            <a:ext cx="8824874" cy="164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120000"/>
              </a:lnSpc>
              <a:buSzPct val="100000"/>
              <a:buChar char="•"/>
              <a:defRPr sz="3000">
                <a:latin typeface="+mj-lt"/>
                <a:ea typeface="+mj-ea"/>
                <a:cs typeface="+mj-cs"/>
                <a:sym typeface="Helvetica"/>
              </a:defRPr>
            </a:pPr>
            <a:r>
              <a:t>Handouts - IAM Console Access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>
                <a:latin typeface="+mj-lt"/>
                <a:ea typeface="+mj-ea"/>
                <a:cs typeface="+mj-cs"/>
                <a:sym typeface="Helvetica"/>
              </a:defRPr>
            </a:pPr>
            <a:r>
              <a:t>Putty &amp; PuttyGen (Windows Only)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>
                <a:latin typeface="+mj-lt"/>
                <a:ea typeface="+mj-ea"/>
                <a:cs typeface="+mj-cs"/>
                <a:sym typeface="Helvetica"/>
              </a:defRPr>
            </a:pPr>
            <a:r>
              <a:t>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Rules of Engagement</a:t>
            </a:r>
          </a:p>
        </p:txBody>
      </p:sp>
      <p:sp>
        <p:nvSpPr>
          <p:cNvPr id="95" name="Shape 95"/>
          <p:cNvSpPr/>
          <p:nvPr/>
        </p:nvSpPr>
        <p:spPr>
          <a:xfrm>
            <a:off x="5655128" y="1893890"/>
            <a:ext cx="3416555" cy="706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Lets all use the same region:</a:t>
            </a:r>
          </a:p>
          <a:p>
            <a:pPr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Oregon (US-WEST)</a:t>
            </a:r>
          </a:p>
        </p:txBody>
      </p:sp>
      <p:sp>
        <p:nvSpPr>
          <p:cNvPr id="96" name="Shape 96"/>
          <p:cNvSpPr/>
          <p:nvPr/>
        </p:nvSpPr>
        <p:spPr>
          <a:xfrm>
            <a:off x="397328" y="3863032"/>
            <a:ext cx="5860594" cy="451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EC2 (Size and Type): t2.micro / AWS Linux</a:t>
            </a:r>
          </a:p>
        </p:txBody>
      </p:sp>
      <p:sp>
        <p:nvSpPr>
          <p:cNvPr id="97" name="Shape 97"/>
          <p:cNvSpPr/>
          <p:nvPr/>
        </p:nvSpPr>
        <p:spPr>
          <a:xfrm>
            <a:off x="397328" y="4372924"/>
            <a:ext cx="5879797" cy="451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RDS (Size and Type): db.t2.micro / MySQL</a:t>
            </a:r>
          </a:p>
        </p:txBody>
      </p:sp>
      <p:pic>
        <p:nvPicPr>
          <p:cNvPr id="98" name="region-and-account-orego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264" y="1044899"/>
            <a:ext cx="5250325" cy="26039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Global Infrastructure</a:t>
            </a:r>
          </a:p>
        </p:txBody>
      </p:sp>
      <p:pic>
        <p:nvPicPr>
          <p:cNvPr id="1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1" y="543222"/>
            <a:ext cx="8394946" cy="475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Shared Security Model</a:t>
            </a:r>
          </a:p>
        </p:txBody>
      </p:sp>
      <p:pic>
        <p:nvPicPr>
          <p:cNvPr id="108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761" y="987455"/>
            <a:ext cx="6741887" cy="3636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AWS Services</a:t>
            </a:r>
          </a:p>
        </p:txBody>
      </p:sp>
      <p:sp>
        <p:nvSpPr>
          <p:cNvPr id="111" name="Shape 111"/>
          <p:cNvSpPr/>
          <p:nvPr/>
        </p:nvSpPr>
        <p:spPr>
          <a:xfrm>
            <a:off x="6420592" y="2420092"/>
            <a:ext cx="2402739" cy="56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50+ services</a:t>
            </a:r>
          </a:p>
        </p:txBody>
      </p:sp>
      <p:pic>
        <p:nvPicPr>
          <p:cNvPr id="112" name="aws-servic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30" y="1014682"/>
            <a:ext cx="6252717" cy="4008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17" name="Shape 117"/>
          <p:cNvSpPr/>
          <p:nvPr/>
        </p:nvSpPr>
        <p:spPr>
          <a:xfrm>
            <a:off x="-13661" y="2375151"/>
            <a:ext cx="9171322" cy="73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 algn="ctr" defTabSz="914400"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Let’s Build some Stuff!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What we’re going to Build</a:t>
            </a:r>
          </a:p>
        </p:txBody>
      </p:sp>
      <p:sp>
        <p:nvSpPr>
          <p:cNvPr id="120" name="Shape 120"/>
          <p:cNvSpPr/>
          <p:nvPr/>
        </p:nvSpPr>
        <p:spPr>
          <a:xfrm>
            <a:off x="5725886" y="1284514"/>
            <a:ext cx="2625446" cy="56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Highly Secure</a:t>
            </a:r>
          </a:p>
        </p:txBody>
      </p:sp>
      <p:sp>
        <p:nvSpPr>
          <p:cNvPr id="121" name="Shape 121"/>
          <p:cNvSpPr/>
          <p:nvPr/>
        </p:nvSpPr>
        <p:spPr>
          <a:xfrm>
            <a:off x="5546349" y="1926184"/>
            <a:ext cx="2979015" cy="56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Highly Available</a:t>
            </a:r>
          </a:p>
        </p:txBody>
      </p:sp>
      <p:sp>
        <p:nvSpPr>
          <p:cNvPr id="122" name="Shape 122"/>
          <p:cNvSpPr/>
          <p:nvPr/>
        </p:nvSpPr>
        <p:spPr>
          <a:xfrm>
            <a:off x="5763395" y="2567856"/>
            <a:ext cx="2550263" cy="562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Fault Tolerant</a:t>
            </a:r>
          </a:p>
        </p:txBody>
      </p:sp>
      <p:sp>
        <p:nvSpPr>
          <p:cNvPr id="123" name="Shape 123"/>
          <p:cNvSpPr/>
          <p:nvPr/>
        </p:nvSpPr>
        <p:spPr>
          <a:xfrm>
            <a:off x="6211915" y="3209526"/>
            <a:ext cx="1661872" cy="56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Scalable</a:t>
            </a:r>
          </a:p>
        </p:txBody>
      </p:sp>
      <p:pic>
        <p:nvPicPr>
          <p:cNvPr id="124" name="bootcamp-v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417" y="977172"/>
            <a:ext cx="4616171" cy="4141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